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310" r:id="rId23"/>
    <p:sldId id="311" r:id="rId24"/>
    <p:sldId id="312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84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840" y="-163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gif>
</file>

<file path=ppt/media/image15.png>
</file>

<file path=ppt/media/image16.png>
</file>

<file path=ppt/media/image17.gif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009039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  <p:sp>
        <p:nvSpPr>
          <p:cNvPr id="138" name="Google Shape;13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6fc67e94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6fc67e940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86fc67e940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8b6add9f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8b6add9f4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88b6add9f4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8b6add9f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8b6add9f4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88b6add9f4_0_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8b6add9f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8b6add9f4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88b6add9f4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8b6add9f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8b6add9f4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88b6add9f4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8b6add9f4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8b6add9f4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88b6add9f4_0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8b6add9f4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8b6add9f4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88b6add9f4_0_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6fc67e94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g86fc67e940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86fc67e940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81" name="Google Shape;281;g86fc67e940_0_4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6fc67e94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6fc67e940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86fc67e940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8b6add9f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8b6add9f4_0_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88b6add9f4_0_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  <p:sp>
        <p:nvSpPr>
          <p:cNvPr id="148" name="Google Shape;14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8b6add9f4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88b6add9f4_0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88b6add9f4_0_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8b6add9f4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88b6add9f4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88b6add9f4_0_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3" name="Google Shape;60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rgbClr val="000000"/>
                </a:solidFill>
              </a:rPr>
              <a:t> license.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605" name="Google Shape;605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22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6bb4c4467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6bb4c4467f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g6bb4c4467f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5" name="Google Shape;61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</a:rPr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000000"/>
                </a:solidFill>
              </a:rPr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>
                <a:solidFill>
                  <a:srgbClr val="000000"/>
                </a:solidFill>
              </a:rPr>
              <a:t> license.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617" name="Google Shape;617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24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57" name="Google Shape;157;p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1397c45a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1397c45a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71397c45a9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8b6add9f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8b6add9f4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88b6add9f4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1397c45a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71397c45a9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71397c45a9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83" name="Google Shape;183;g71397c45a9_0_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6fc67e94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6fc67e940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86fc67e940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8b6add9f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8b6add9f4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88b6add9f4_0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6fc67e9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g86fc67e940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86fc67e940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09" name="Google Shape;209;g86fc67e940_0_1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© Software University Foundation –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http://softuni.org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This work is licensed under the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Creative Commons Attribution-NonCommercial-ShareAlike</a:t>
            </a:r>
            <a:r>
              <a:rPr lang="en-US" sz="1000"/>
              <a:t> license.</a:t>
            </a:r>
            <a:endParaRPr sz="10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cebook.com/SoftwareUniversity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hyperlink" Target="http://forum.softuni.bg/" TargetMode="External"/><Relationship Id="rId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 Slide">
  <p:cSld name="Presentation 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613359" y="4598867"/>
            <a:ext cx="109653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lvl="0" algn="ctr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3598"/>
              <a:buFont typeface="Roboto"/>
              <a:buNone/>
              <a:defRPr sz="3598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lvl="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lvl="3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4pPr>
            <a:lvl5pPr lvl="4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5pPr>
            <a:lvl6pPr lvl="5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title"/>
          </p:nvPr>
        </p:nvSpPr>
        <p:spPr>
          <a:xfrm>
            <a:off x="1217450" y="319750"/>
            <a:ext cx="9753900" cy="41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Calibri"/>
              <a:buNone/>
              <a:defRPr sz="1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-1589" y="6702676"/>
            <a:ext cx="12195176" cy="21721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-1588" y="6702676"/>
            <a:ext cx="12192000" cy="21721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st">
  <p:cSld name="Las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2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2"/>
          <p:cNvSpPr txBox="1">
            <a:spLocks noGrp="1"/>
          </p:cNvSpPr>
          <p:nvPr>
            <p:ph type="body" idx="1"/>
          </p:nvPr>
        </p:nvSpPr>
        <p:spPr>
          <a:xfrm>
            <a:off x="152410" y="1186307"/>
            <a:ext cx="9504009" cy="549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406273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798"/>
              <a:buFont typeface="Roboto"/>
              <a:buChar char="▪"/>
              <a:defRPr sz="2798"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31672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98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4189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98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pic>
        <p:nvPicPr>
          <p:cNvPr id="130" name="Google Shape;130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61449" y="3608627"/>
            <a:ext cx="1119031" cy="111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2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37977" y="5017462"/>
            <a:ext cx="1042504" cy="104223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2"/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>
            <a:off x="172286" y="108873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196766" y="1371604"/>
            <a:ext cx="8182463" cy="4795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444372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398"/>
              <a:buFont typeface="Roboto"/>
              <a:buAutoNum type="arabicPeriod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10383200" y="119675"/>
            <a:ext cx="1688227" cy="88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/>
          <p:nvPr/>
        </p:nvSpPr>
        <p:spPr>
          <a:xfrm>
            <a:off x="-1" y="0"/>
            <a:ext cx="12192000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190402" y="1196125"/>
            <a:ext cx="11818096" cy="5201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" name="Google Shape;38;p4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10383200" y="119675"/>
            <a:ext cx="1688227" cy="88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/>
          <p:nvPr/>
        </p:nvSpPr>
        <p:spPr>
          <a:xfrm>
            <a:off x="4319736" y="867751"/>
            <a:ext cx="3552529" cy="3552529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i="0" u="none" strike="noStrike" cap="none">
              <a:solidFill>
                <a:srgbClr val="F7C86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urce Code Example">
  <p:cSld name="Source Code Examp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615283" y="1830475"/>
            <a:ext cx="10961400" cy="1633500"/>
          </a:xfrm>
          <a:prstGeom prst="rect">
            <a:avLst/>
          </a:prstGeom>
          <a:solidFill>
            <a:srgbClr val="ACB4C3">
              <a:alpha val="149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108000" rIns="144000" bIns="108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74E13"/>
              </a:buClr>
              <a:buSzPts val="2398"/>
              <a:buNone/>
              <a:defRPr sz="2398" b="1">
                <a:solidFill>
                  <a:srgbClr val="274E13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3429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marL="1371600" lvl="2" indent="-3429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4pPr>
            <a:lvl5pPr marL="2286000" lvl="4" indent="-34290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5pPr>
            <a:lvl6pPr marL="2743200" lvl="5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-3176" y="0"/>
            <a:ext cx="12195300" cy="109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10383200" y="119675"/>
            <a:ext cx="1688227" cy="88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estions Slide">
  <p:cSld name="Questions Slid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-1051301" y="703244"/>
            <a:ext cx="8406073" cy="1033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C6D1"/>
              </a:buClr>
              <a:buSzPts val="6158"/>
              <a:buFont typeface="Noto Sans Symbols"/>
              <a:buNone/>
            </a:pPr>
            <a:r>
              <a:rPr lang="en-US" sz="8797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 sz="8797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96452" y="314259"/>
            <a:ext cx="2126081" cy="53028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8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6" name="Google Shape;66;p8"/>
          <p:cNvPicPr preferRelativeResize="0"/>
          <p:nvPr/>
        </p:nvPicPr>
        <p:blipFill rotWithShape="1">
          <a:blip r:embed="rId3">
            <a:alphaModFix amt="8000"/>
          </a:blip>
          <a:srcRect t="24442"/>
          <a:stretch/>
        </p:blipFill>
        <p:spPr>
          <a:xfrm>
            <a:off x="-1612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-1589" y="6371331"/>
            <a:ext cx="12195176" cy="504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9" name="Google Shape;69;p8"/>
          <p:cNvCxnSpPr/>
          <p:nvPr/>
        </p:nvCxnSpPr>
        <p:spPr>
          <a:xfrm rot="10800000" flipH="1">
            <a:off x="1753064" y="3832365"/>
            <a:ext cx="8549700" cy="66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" name="Google Shape;70;p8"/>
          <p:cNvCxnSpPr/>
          <p:nvPr/>
        </p:nvCxnSpPr>
        <p:spPr>
          <a:xfrm>
            <a:off x="1753064" y="383896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8"/>
          <p:cNvCxnSpPr/>
          <p:nvPr/>
        </p:nvCxnSpPr>
        <p:spPr>
          <a:xfrm>
            <a:off x="3147650" y="383896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8"/>
          <p:cNvCxnSpPr/>
          <p:nvPr/>
        </p:nvCxnSpPr>
        <p:spPr>
          <a:xfrm>
            <a:off x="4594850" y="383261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8"/>
          <p:cNvCxnSpPr/>
          <p:nvPr/>
        </p:nvCxnSpPr>
        <p:spPr>
          <a:xfrm>
            <a:off x="6034850" y="383261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4" name="Google Shape;74;p8"/>
          <p:cNvCxnSpPr/>
          <p:nvPr/>
        </p:nvCxnSpPr>
        <p:spPr>
          <a:xfrm>
            <a:off x="7474850" y="383261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8"/>
          <p:cNvCxnSpPr/>
          <p:nvPr/>
        </p:nvCxnSpPr>
        <p:spPr>
          <a:xfrm>
            <a:off x="8914850" y="383896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8"/>
          <p:cNvCxnSpPr/>
          <p:nvPr/>
        </p:nvCxnSpPr>
        <p:spPr>
          <a:xfrm>
            <a:off x="6172157" y="359639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7" name="Google Shape;7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348" y="2194674"/>
            <a:ext cx="2401363" cy="135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8552" y="4273150"/>
            <a:ext cx="921451" cy="91822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8"/>
          <p:cNvSpPr txBox="1"/>
          <p:nvPr/>
        </p:nvSpPr>
        <p:spPr>
          <a:xfrm>
            <a:off x="1268325" y="5176150"/>
            <a:ext cx="11082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134F5C"/>
                </a:solidFill>
                <a:latin typeface="Roboto"/>
                <a:ea typeface="Roboto"/>
                <a:cs typeface="Roboto"/>
                <a:sym typeface="Roboto"/>
              </a:rPr>
              <a:t>Гнездото</a:t>
            </a:r>
            <a:endParaRPr b="1">
              <a:solidFill>
                <a:srgbClr val="134F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134F5C"/>
                </a:solidFill>
                <a:latin typeface="Roboto"/>
                <a:ea typeface="Roboto"/>
                <a:cs typeface="Roboto"/>
                <a:sym typeface="Roboto"/>
              </a:rPr>
              <a:t>Coworking</a:t>
            </a:r>
            <a:endParaRPr b="1">
              <a:solidFill>
                <a:srgbClr val="134F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8"/>
          <p:cNvSpPr/>
          <p:nvPr/>
        </p:nvSpPr>
        <p:spPr>
          <a:xfrm>
            <a:off x="2648988" y="4273150"/>
            <a:ext cx="1166400" cy="1109400"/>
          </a:xfrm>
          <a:prstGeom prst="decagon">
            <a:avLst>
              <a:gd name="vf" fmla="val 105146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FFFF"/>
                </a:solidFill>
              </a:rPr>
              <a:t>Цялостен курс по програмиране</a:t>
            </a:r>
            <a:endParaRPr sz="1200" b="1">
              <a:solidFill>
                <a:srgbClr val="FFFFFF"/>
              </a:solidFill>
            </a:endParaRPr>
          </a:p>
        </p:txBody>
      </p:sp>
      <p:sp>
        <p:nvSpPr>
          <p:cNvPr id="81" name="Google Shape;81;p8"/>
          <p:cNvSpPr/>
          <p:nvPr/>
        </p:nvSpPr>
        <p:spPr>
          <a:xfrm>
            <a:off x="4210975" y="4442500"/>
            <a:ext cx="921300" cy="770700"/>
          </a:xfrm>
          <a:prstGeom prst="snip1Rect">
            <a:avLst>
              <a:gd name="adj" fmla="val 16667"/>
            </a:avLst>
          </a:prstGeom>
          <a:solidFill>
            <a:srgbClr val="B4A7D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</a:rPr>
              <a:t>Дизайн</a:t>
            </a:r>
            <a:endParaRPr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FFFFFF"/>
                </a:solidFill>
              </a:rPr>
              <a:t>курс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82" name="Google Shape;82;p8"/>
          <p:cNvSpPr/>
          <p:nvPr/>
        </p:nvSpPr>
        <p:spPr>
          <a:xfrm>
            <a:off x="5409713" y="4279700"/>
            <a:ext cx="1280700" cy="1109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9FC5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FFFF"/>
                </a:solidFill>
              </a:rPr>
              <a:t>Курс по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FFFF"/>
                </a:solidFill>
              </a:rPr>
              <a:t>дигит.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FFFF"/>
                </a:solidFill>
              </a:rPr>
              <a:t>маркетинг</a:t>
            </a:r>
            <a:endParaRPr sz="1200" b="1">
              <a:solidFill>
                <a:srgbClr val="FFFFFF"/>
              </a:solidFill>
            </a:endParaRPr>
          </a:p>
        </p:txBody>
      </p:sp>
      <p:pic>
        <p:nvPicPr>
          <p:cNvPr id="83" name="Google Shape;83;p8" descr="Резултат с изображение за mindhub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937" y="4611161"/>
            <a:ext cx="1166399" cy="242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8"/>
          <p:cNvPicPr preferRelativeResize="0"/>
          <p:nvPr/>
        </p:nvPicPr>
        <p:blipFill rotWithShape="1">
          <a:blip r:embed="rId7">
            <a:alphaModFix/>
          </a:blip>
          <a:srcRect l="9595" r="12078"/>
          <a:stretch/>
        </p:blipFill>
        <p:spPr>
          <a:xfrm>
            <a:off x="8284746" y="4385651"/>
            <a:ext cx="1108200" cy="884400"/>
          </a:xfrm>
          <a:prstGeom prst="teardrop">
            <a:avLst>
              <a:gd name="adj" fmla="val 87076"/>
            </a:avLst>
          </a:prstGeom>
          <a:noFill/>
          <a:ln>
            <a:noFill/>
          </a:ln>
        </p:spPr>
      </p:pic>
      <p:pic>
        <p:nvPicPr>
          <p:cNvPr id="85" name="Google Shape;85;p8" descr="HackVratsa Logo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322750" y="4490025"/>
            <a:ext cx="1501875" cy="6887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8"/>
          <p:cNvCxnSpPr/>
          <p:nvPr/>
        </p:nvCxnSpPr>
        <p:spPr>
          <a:xfrm>
            <a:off x="10286450" y="3838965"/>
            <a:ext cx="0" cy="2361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Slide Dark">
  <p:cSld name="Comparison Slide Dar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9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9"/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9"/>
          <p:cNvSpPr/>
          <p:nvPr/>
        </p:nvSpPr>
        <p:spPr>
          <a:xfrm>
            <a:off x="2" y="6184673"/>
            <a:ext cx="12192000" cy="67333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850" tIns="60925" rIns="12185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9"/>
          <p:cNvSpPr/>
          <p:nvPr/>
        </p:nvSpPr>
        <p:spPr>
          <a:xfrm>
            <a:off x="5161650" y="4824665"/>
            <a:ext cx="1868701" cy="1868701"/>
          </a:xfrm>
          <a:prstGeom prst="ellipse">
            <a:avLst/>
          </a:prstGeom>
          <a:solidFill>
            <a:schemeClr val="dk1"/>
          </a:solidFill>
          <a:ln w="635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body" idx="1"/>
          </p:nvPr>
        </p:nvSpPr>
        <p:spPr>
          <a:xfrm>
            <a:off x="190402" y="1195931"/>
            <a:ext cx="5426148" cy="4824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body" idx="2"/>
          </p:nvPr>
        </p:nvSpPr>
        <p:spPr>
          <a:xfrm>
            <a:off x="6575450" y="1195931"/>
            <a:ext cx="5426147" cy="4824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dt" idx="10"/>
          </p:nvPr>
        </p:nvSpPr>
        <p:spPr>
          <a:xfrm>
            <a:off x="188816" y="6390560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9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10383200" y="119675"/>
            <a:ext cx="1688227" cy="88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9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5395975" y="5393862"/>
            <a:ext cx="1396877" cy="73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ontent">
  <p:cSld name="Image and Conten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0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0"/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0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373" cy="5366405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marR="0" lvl="0" algn="ctr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131"/>
              <a:buFont typeface="Roboto"/>
              <a:buNone/>
              <a:defRPr sz="213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731"/>
              <a:buFont typeface="Noto Sans Symbols"/>
              <a:buNone/>
              <a:defRPr sz="37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198"/>
              <a:buFont typeface="Noto Sans Symbols"/>
              <a:buNone/>
              <a:defRPr sz="319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65"/>
              <a:buFont typeface="Noto Sans Symbols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65"/>
              <a:buFont typeface="Noto Sans Symbols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65"/>
              <a:buFont typeface="Arial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5"/>
              <a:buFont typeface="Arial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5"/>
              <a:buFont typeface="Arial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5"/>
              <a:buFont typeface="Arial"/>
              <a:buNone/>
              <a:defRPr sz="26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4079775" y="1355073"/>
            <a:ext cx="48001" cy="5502926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0"/>
          <p:cNvSpPr/>
          <p:nvPr/>
        </p:nvSpPr>
        <p:spPr>
          <a:xfrm>
            <a:off x="4127777" y="1748999"/>
            <a:ext cx="240001" cy="336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0"/>
          <p:cNvSpPr/>
          <p:nvPr/>
        </p:nvSpPr>
        <p:spPr>
          <a:xfrm>
            <a:off x="2" y="6721482"/>
            <a:ext cx="12192000" cy="13652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0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299" cy="502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lvl="0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 algn="l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▪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98"/>
              <a:buFont typeface="Calibri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0854" y="232973"/>
            <a:ext cx="2126081" cy="53028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0"/>
          <p:cNvSpPr/>
          <p:nvPr/>
        </p:nvSpPr>
        <p:spPr>
          <a:xfrm>
            <a:off x="-3176" y="0"/>
            <a:ext cx="12195176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9"/>
              <a:buFont typeface="Calibri"/>
              <a:buNone/>
            </a:pPr>
            <a:endParaRPr sz="2399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1"/>
          <p:cNvPicPr preferRelativeResize="0"/>
          <p:nvPr/>
        </p:nvPicPr>
        <p:blipFill rotWithShape="1">
          <a:blip r:embed="rId2">
            <a:alphaModFix amt="8000"/>
          </a:blip>
          <a:srcRect t="24442"/>
          <a:stretch/>
        </p:blipFill>
        <p:spPr>
          <a:xfrm>
            <a:off x="-1600" y="0"/>
            <a:ext cx="12195178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1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1"/>
          <p:cNvSpPr/>
          <p:nvPr/>
        </p:nvSpPr>
        <p:spPr>
          <a:xfrm>
            <a:off x="0" y="-7074"/>
            <a:ext cx="12195176" cy="109537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8"/>
              <a:buFont typeface="Calibri"/>
              <a:buNone/>
            </a:pPr>
            <a:endParaRPr sz="2398" b="0" i="0" u="none" strike="noStrike" cap="none">
              <a:solidFill>
                <a:srgbClr val="F7C86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1"/>
          <p:cNvPicPr preferRelativeResize="0"/>
          <p:nvPr/>
        </p:nvPicPr>
        <p:blipFill rotWithShape="1">
          <a:blip r:embed="rId3">
            <a:alphaModFix/>
          </a:blip>
          <a:srcRect b="7054"/>
          <a:stretch/>
        </p:blipFill>
        <p:spPr>
          <a:xfrm>
            <a:off x="10383200" y="119675"/>
            <a:ext cx="1688227" cy="88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1" descr="us4bg-log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525" y="1526700"/>
            <a:ext cx="1666875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1" descr="promianata-log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5125" y="3562275"/>
            <a:ext cx="3943350" cy="10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1" descr="vratsa-municipality-logo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6100" y="1726725"/>
            <a:ext cx="12763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1" descr="Telerik_Academy_Logo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41325" y="1890875"/>
            <a:ext cx="4440299" cy="117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1" descr="mindhub-logo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42250" y="3793900"/>
            <a:ext cx="3314650" cy="6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1" descr="NMD-Logo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1725" y="3744050"/>
            <a:ext cx="2057400" cy="107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1"/>
          <p:cNvSpPr txBox="1"/>
          <p:nvPr/>
        </p:nvSpPr>
        <p:spPr>
          <a:xfrm>
            <a:off x="188825" y="55525"/>
            <a:ext cx="8736000" cy="8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Partners</a:t>
            </a:r>
            <a:endParaRPr sz="4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188816" y="6397196"/>
            <a:ext cx="808713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997529" y="6397196"/>
            <a:ext cx="10567285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822" cy="308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3998"/>
              <a:buFont typeface="Roboto"/>
              <a:buNone/>
              <a:defRPr sz="3998" b="1" i="0" u="none" strike="noStrike" cap="none">
                <a:solidFill>
                  <a:srgbClr val="274E1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190413" y="1138844"/>
            <a:ext cx="11804822" cy="524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>
            <a:lvl1pPr marL="457200" marR="0" lvl="0" indent="-44437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3398"/>
              <a:buFont typeface="Noto Sans Symbols"/>
              <a:buChar char="▪"/>
              <a:defRPr sz="3398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67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3198"/>
              <a:buFont typeface="Noto Sans Symbols"/>
              <a:buChar char="▪"/>
              <a:defRPr sz="3198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897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2998"/>
              <a:buFont typeface="Noto Sans Symbols"/>
              <a:buChar char="▪"/>
              <a:defRPr sz="2998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272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2798"/>
              <a:buFont typeface="Noto Sans Symbols"/>
              <a:buChar char="▪"/>
              <a:defRPr sz="2798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93573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2598"/>
              <a:buFont typeface="Noto Sans Symbols"/>
              <a:buChar char="▪"/>
              <a:defRPr sz="2598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97827" algn="l" rtl="0">
              <a:spcBef>
                <a:spcPts val="600"/>
              </a:spcBef>
              <a:spcAft>
                <a:spcPts val="0"/>
              </a:spcAft>
              <a:buClr>
                <a:srgbClr val="1A340C"/>
              </a:buClr>
              <a:buSzPts val="2665"/>
              <a:buFont typeface="Arial"/>
              <a:buChar char="•"/>
              <a:defRPr sz="2665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97827" algn="l" rtl="0">
              <a:spcBef>
                <a:spcPts val="533"/>
              </a:spcBef>
              <a:spcAft>
                <a:spcPts val="0"/>
              </a:spcAft>
              <a:buClr>
                <a:srgbClr val="1A340C"/>
              </a:buClr>
              <a:buSzPts val="2665"/>
              <a:buFont typeface="Arial"/>
              <a:buChar char="•"/>
              <a:defRPr sz="2665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97827" algn="l" rtl="0">
              <a:spcBef>
                <a:spcPts val="533"/>
              </a:spcBef>
              <a:spcAft>
                <a:spcPts val="0"/>
              </a:spcAft>
              <a:buClr>
                <a:srgbClr val="1A340C"/>
              </a:buClr>
              <a:buSzPts val="2665"/>
              <a:buFont typeface="Arial"/>
              <a:buChar char="•"/>
              <a:defRPr sz="2665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97827" algn="l" rtl="0">
              <a:spcBef>
                <a:spcPts val="533"/>
              </a:spcBef>
              <a:spcAft>
                <a:spcPts val="0"/>
              </a:spcAft>
              <a:buClr>
                <a:srgbClr val="1A340C"/>
              </a:buClr>
              <a:buSzPts val="2665"/>
              <a:buFont typeface="Arial"/>
              <a:buChar char="•"/>
              <a:defRPr sz="2665" b="0" i="0" u="none" strike="noStrike" cap="none">
                <a:solidFill>
                  <a:srgbClr val="1A34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ratsasoftwar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://www.vratsasoftware.com" TargetMode="External"/><Relationship Id="rId7" Type="http://schemas.openxmlformats.org/officeDocument/2006/relationships/hyperlink" Target="http://softuni.foundation/" TargetMode="Externa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vso.slack.com" TargetMode="External"/><Relationship Id="rId11" Type="http://schemas.openxmlformats.org/officeDocument/2006/relationships/hyperlink" Target="http://forum.softuni.bg/" TargetMode="External"/><Relationship Id="rId5" Type="http://schemas.openxmlformats.org/officeDocument/2006/relationships/hyperlink" Target="http://www.fb.com/VratsaSoftware" TargetMode="External"/><Relationship Id="rId10" Type="http://schemas.openxmlformats.org/officeDocument/2006/relationships/image" Target="../media/image20.png"/><Relationship Id="rId4" Type="http://schemas.openxmlformats.org/officeDocument/2006/relationships/hyperlink" Target="http://www.nest.bg" TargetMode="External"/><Relationship Id="rId9" Type="http://schemas.openxmlformats.org/officeDocument/2006/relationships/hyperlink" Target="http://www.facebook.com/SoftwareUniversit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613350" y="4598873"/>
            <a:ext cx="109653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8"/>
              <a:buNone/>
            </a:pPr>
            <a:r>
              <a:rPr lang="en-US"/>
              <a:t>PHP web development 2019/2020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8"/>
              <a:buNone/>
            </a:pPr>
            <a:endParaRPr/>
          </a:p>
          <a:p>
            <a:pPr marL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8"/>
              <a:buNone/>
            </a:pPr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998700" y="333125"/>
            <a:ext cx="10194600" cy="41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JavaScript</a:t>
            </a:r>
            <a:endParaRPr sz="7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0" i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1" dirty="0" smtClean="0"/>
              <a:t/>
            </a:r>
            <a:br>
              <a:rPr lang="en-US" sz="5000" b="0" i="1" dirty="0" smtClean="0"/>
            </a:br>
            <a:r>
              <a:rPr lang="en-US" sz="5000" b="0" i="1" dirty="0" smtClean="0"/>
              <a:t>DOM</a:t>
            </a:r>
            <a:br>
              <a:rPr lang="en-US" sz="5000" b="0" i="1" dirty="0" smtClean="0"/>
            </a:br>
            <a:r>
              <a:rPr lang="en-US" sz="5000" b="0" i="1" dirty="0" smtClean="0"/>
              <a:t>document </a:t>
            </a:r>
            <a:r>
              <a:rPr lang="en-US" sz="5000" b="0" i="1" dirty="0" err="1" smtClean="0"/>
              <a:t>oject</a:t>
            </a:r>
            <a:r>
              <a:rPr lang="en-US" sz="5000" b="0" i="1" smtClean="0"/>
              <a:t> model</a:t>
            </a:r>
            <a:endParaRPr dirty="0"/>
          </a:p>
        </p:txBody>
      </p:sp>
      <p:sp>
        <p:nvSpPr>
          <p:cNvPr id="142" name="Google Shape;142;p13"/>
          <p:cNvSpPr txBox="1">
            <a:spLocks noGrp="1"/>
          </p:cNvSpPr>
          <p:nvPr>
            <p:ph type="body" idx="4294967295"/>
          </p:nvPr>
        </p:nvSpPr>
        <p:spPr>
          <a:xfrm>
            <a:off x="6096000" y="5591375"/>
            <a:ext cx="6012600" cy="10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b" anchorCtr="0">
            <a:noAutofit/>
          </a:bodyPr>
          <a:lstStyle/>
          <a:p>
            <a:pPr marL="0" lvl="0" indent="0" algn="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1A334B"/>
              </a:buClr>
              <a:buSzPts val="17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https://vratsasoftware.com/</a:t>
            </a:r>
            <a:r>
              <a:rPr lang="en-US"/>
              <a:t> </a:t>
            </a:r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body" idx="4294967295"/>
          </p:nvPr>
        </p:nvSpPr>
        <p:spPr>
          <a:xfrm>
            <a:off x="113425" y="5369325"/>
            <a:ext cx="60126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b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en-US"/>
              <a:t>Milena Tomova</a:t>
            </a:r>
            <a:endParaRPr/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en-US"/>
              <a:t>Vratsa Software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 елементите могат да бъдат достъпени и </a:t>
            </a:r>
            <a:r>
              <a:rPr lang="en-US" sz="24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запазени в променливи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с помощта на DOM API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body" idx="1"/>
          </p:nvPr>
        </p:nvSpPr>
        <p:spPr>
          <a:xfrm>
            <a:off x="615275" y="2033100"/>
            <a:ext cx="10961400" cy="35136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let email_2 = </a:t>
            </a:r>
            <a:r>
              <a:rPr lang="en-US" sz="2400" b="0" dirty="0" err="1">
                <a:solidFill>
                  <a:schemeClr val="dk1"/>
                </a:solidFill>
              </a:rPr>
              <a:t>document.getElementById</a:t>
            </a:r>
            <a:r>
              <a:rPr lang="en-US" sz="2400" b="0" dirty="0">
                <a:solidFill>
                  <a:schemeClr val="dk1"/>
                </a:solidFill>
              </a:rPr>
              <a:t>('email_address2');</a:t>
            </a:r>
            <a:endParaRPr sz="2400" b="0" dirty="0">
              <a:solidFill>
                <a:schemeClr val="dk1"/>
              </a:solidFill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rgbClr val="000000"/>
                </a:solidFill>
              </a:rPr>
              <a:t>//returns one element</a:t>
            </a:r>
            <a:endParaRPr sz="2400" b="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let span = </a:t>
            </a:r>
            <a:r>
              <a:rPr lang="en-US" sz="2400" b="0" dirty="0" err="1">
                <a:solidFill>
                  <a:schemeClr val="dk1"/>
                </a:solidFill>
              </a:rPr>
              <a:t>document.querySelector</a:t>
            </a:r>
            <a:r>
              <a:rPr lang="en-US" sz="2400" b="0" dirty="0">
                <a:solidFill>
                  <a:schemeClr val="dk1"/>
                </a:solidFill>
              </a:rPr>
              <a:t>('#</a:t>
            </a:r>
            <a:r>
              <a:rPr lang="en-US" sz="2400" b="0" dirty="0" err="1">
                <a:solidFill>
                  <a:schemeClr val="dk1"/>
                </a:solidFill>
              </a:rPr>
              <a:t>email_form</a:t>
            </a:r>
            <a:r>
              <a:rPr lang="en-US" sz="2400" b="0" dirty="0">
                <a:solidFill>
                  <a:schemeClr val="dk1"/>
                </a:solidFill>
              </a:rPr>
              <a:t> span');</a:t>
            </a:r>
            <a:endParaRPr sz="2400" b="0" dirty="0">
              <a:solidFill>
                <a:schemeClr val="dk1"/>
              </a:solidFill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rgbClr val="000000"/>
                </a:solidFill>
              </a:rPr>
              <a:t>//returns the first element of that selector</a:t>
            </a:r>
            <a:endParaRPr sz="2400" b="0" dirty="0">
              <a:solidFill>
                <a:srgbClr val="666666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b="0" dirty="0">
              <a:solidFill>
                <a:srgbClr val="1A340C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 dirty="0"/>
          </a:p>
        </p:txBody>
      </p:sp>
      <p:sp>
        <p:nvSpPr>
          <p:cNvPr id="229" name="Google Shape;229;p23"/>
          <p:cNvSpPr txBox="1"/>
          <p:nvPr/>
        </p:nvSpPr>
        <p:spPr>
          <a:xfrm>
            <a:off x="615275" y="1328575"/>
            <a:ext cx="96315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target an html element by id or why id is to be unique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body" idx="1"/>
          </p:nvPr>
        </p:nvSpPr>
        <p:spPr>
          <a:xfrm>
            <a:off x="615275" y="2033100"/>
            <a:ext cx="10961400" cy="43641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let inputs = </a:t>
            </a:r>
            <a:r>
              <a:rPr lang="en-US" sz="2400" b="0" dirty="0" err="1">
                <a:solidFill>
                  <a:schemeClr val="dk1"/>
                </a:solidFill>
              </a:rPr>
              <a:t>document.</a:t>
            </a:r>
            <a:r>
              <a:rPr lang="en-US" sz="2400" dirty="0" err="1">
                <a:solidFill>
                  <a:schemeClr val="dk1"/>
                </a:solidFill>
              </a:rPr>
              <a:t>getElementsByTagName</a:t>
            </a:r>
            <a:r>
              <a:rPr lang="en-US" sz="2400" b="0" dirty="0">
                <a:solidFill>
                  <a:schemeClr val="dk1"/>
                </a:solidFill>
              </a:rPr>
              <a:t>('input');</a:t>
            </a: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let email = </a:t>
            </a:r>
            <a:r>
              <a:rPr lang="en-US" sz="2400" b="0" dirty="0" err="1">
                <a:solidFill>
                  <a:schemeClr val="dk1"/>
                </a:solidFill>
              </a:rPr>
              <a:t>document.</a:t>
            </a:r>
            <a:r>
              <a:rPr lang="en-US" sz="2400" dirty="0" err="1">
                <a:solidFill>
                  <a:schemeClr val="dk1"/>
                </a:solidFill>
              </a:rPr>
              <a:t>getElementsByName</a:t>
            </a:r>
            <a:r>
              <a:rPr lang="en-US" sz="2400" b="0" dirty="0">
                <a:solidFill>
                  <a:schemeClr val="dk1"/>
                </a:solidFill>
              </a:rPr>
              <a:t>('email_address2');</a:t>
            </a: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let </a:t>
            </a:r>
            <a:r>
              <a:rPr lang="en-US" sz="2400" b="0" dirty="0" err="1">
                <a:solidFill>
                  <a:schemeClr val="dk1"/>
                </a:solidFill>
              </a:rPr>
              <a:t>classGroup</a:t>
            </a:r>
            <a:r>
              <a:rPr lang="en-US" sz="2400" b="0" dirty="0">
                <a:solidFill>
                  <a:schemeClr val="dk1"/>
                </a:solidFill>
              </a:rPr>
              <a:t> = </a:t>
            </a:r>
            <a:r>
              <a:rPr lang="en-US" sz="2400" b="0" dirty="0" err="1">
                <a:solidFill>
                  <a:schemeClr val="dk1"/>
                </a:solidFill>
              </a:rPr>
              <a:t>document.</a:t>
            </a:r>
            <a:r>
              <a:rPr lang="en-US" sz="2400" dirty="0" err="1">
                <a:solidFill>
                  <a:schemeClr val="dk1"/>
                </a:solidFill>
              </a:rPr>
              <a:t>getElementsByClassName</a:t>
            </a:r>
            <a:r>
              <a:rPr lang="en-US" sz="2400" b="0" dirty="0">
                <a:solidFill>
                  <a:schemeClr val="dk1"/>
                </a:solidFill>
              </a:rPr>
              <a:t>('</a:t>
            </a:r>
            <a:r>
              <a:rPr lang="en-US" sz="2400" b="0" dirty="0" err="1">
                <a:solidFill>
                  <a:schemeClr val="dk1"/>
                </a:solidFill>
              </a:rPr>
              <a:t>className</a:t>
            </a:r>
            <a:r>
              <a:rPr lang="en-US" sz="2400" b="0" dirty="0">
                <a:solidFill>
                  <a:schemeClr val="dk1"/>
                </a:solidFill>
              </a:rPr>
              <a:t>');</a:t>
            </a: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dirty="0">
                <a:solidFill>
                  <a:schemeClr val="dk1"/>
                </a:solidFill>
              </a:rPr>
              <a:t>let </a:t>
            </a:r>
            <a:r>
              <a:rPr lang="en-US" sz="2300" b="0" dirty="0" err="1">
                <a:solidFill>
                  <a:schemeClr val="dk1"/>
                </a:solidFill>
              </a:rPr>
              <a:t>formInputs</a:t>
            </a:r>
            <a:r>
              <a:rPr lang="en-US" sz="2300" b="0" dirty="0">
                <a:solidFill>
                  <a:schemeClr val="dk1"/>
                </a:solidFill>
              </a:rPr>
              <a:t> = </a:t>
            </a:r>
            <a:r>
              <a:rPr lang="en-US" sz="2300" b="0" dirty="0" err="1">
                <a:solidFill>
                  <a:schemeClr val="dk1"/>
                </a:solidFill>
              </a:rPr>
              <a:t>document.</a:t>
            </a:r>
            <a:r>
              <a:rPr lang="en-US" sz="2300" dirty="0" err="1">
                <a:solidFill>
                  <a:schemeClr val="dk1"/>
                </a:solidFill>
              </a:rPr>
              <a:t>querySelectorAll</a:t>
            </a:r>
            <a:r>
              <a:rPr lang="en-US" sz="2300" b="0" dirty="0">
                <a:solidFill>
                  <a:schemeClr val="dk1"/>
                </a:solidFill>
              </a:rPr>
              <a:t>('#</a:t>
            </a:r>
            <a:r>
              <a:rPr lang="en-US" sz="2300" b="0" dirty="0" err="1">
                <a:solidFill>
                  <a:schemeClr val="dk1"/>
                </a:solidFill>
              </a:rPr>
              <a:t>email_form</a:t>
            </a:r>
            <a:r>
              <a:rPr lang="en-US" sz="2300" b="0" dirty="0">
                <a:solidFill>
                  <a:schemeClr val="dk1"/>
                </a:solidFill>
              </a:rPr>
              <a:t> input');	</a:t>
            </a:r>
            <a:endParaRPr sz="2300" b="0" dirty="0">
              <a:solidFill>
                <a:schemeClr val="dk1"/>
              </a:solidFill>
            </a:endParaRPr>
          </a:p>
          <a:p>
            <a:pPr marL="4114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dk1"/>
                </a:solidFill>
              </a:rPr>
              <a:t>//all of that selector</a:t>
            </a:r>
            <a:endParaRPr sz="2400" b="0" dirty="0">
              <a:solidFill>
                <a:schemeClr val="dk1"/>
              </a:solidFill>
            </a:endParaRPr>
          </a:p>
          <a:p>
            <a:pPr marL="182880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615275" y="1328575"/>
            <a:ext cx="96315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targeting a group of html elements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body" idx="1"/>
          </p:nvPr>
        </p:nvSpPr>
        <p:spPr>
          <a:xfrm>
            <a:off x="615275" y="2033100"/>
            <a:ext cx="10961400" cy="45036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let body = document.</a:t>
            </a:r>
            <a:r>
              <a:rPr lang="en-US" sz="2400">
                <a:solidFill>
                  <a:schemeClr val="dk1"/>
                </a:solidFill>
              </a:rPr>
              <a:t>body</a:t>
            </a:r>
            <a:r>
              <a:rPr lang="en-US" sz="2400" b="0">
                <a:solidFill>
                  <a:schemeClr val="dk1"/>
                </a:solidFill>
              </a:rPr>
              <a:t>;</a:t>
            </a: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let links = document.</a:t>
            </a:r>
            <a:r>
              <a:rPr lang="en-US" sz="2400">
                <a:solidFill>
                  <a:schemeClr val="dk1"/>
                </a:solidFill>
              </a:rPr>
              <a:t>links</a:t>
            </a:r>
            <a:r>
              <a:rPr lang="en-US" sz="2400" b="0">
                <a:solidFill>
                  <a:schemeClr val="dk1"/>
                </a:solidFill>
              </a:rPr>
              <a:t>; //all the links elements in a </a:t>
            </a:r>
            <a:endParaRPr sz="2400" b="0">
              <a:solidFill>
                <a:schemeClr val="dk1"/>
              </a:solidFill>
            </a:endParaRPr>
          </a:p>
          <a:p>
            <a:pPr marL="45720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document</a:t>
            </a: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let forms = documents.</a:t>
            </a:r>
            <a:r>
              <a:rPr lang="en-US" sz="2400">
                <a:solidFill>
                  <a:schemeClr val="dk1"/>
                </a:solidFill>
              </a:rPr>
              <a:t>forms</a:t>
            </a:r>
            <a:r>
              <a:rPr lang="en-US" sz="2400" b="0">
                <a:solidFill>
                  <a:schemeClr val="dk1"/>
                </a:solidFill>
              </a:rPr>
              <a:t>; //all the form elements</a:t>
            </a:r>
            <a:endParaRPr sz="2400" b="0">
              <a:solidFill>
                <a:schemeClr val="dk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let form = documents.</a:t>
            </a:r>
            <a:r>
              <a:rPr lang="en-US" sz="2400">
                <a:solidFill>
                  <a:schemeClr val="dk1"/>
                </a:solidFill>
              </a:rPr>
              <a:t>forms[2] </a:t>
            </a:r>
            <a:r>
              <a:rPr lang="en-US" sz="2400" b="0">
                <a:solidFill>
                  <a:schemeClr val="dk1"/>
                </a:solidFill>
              </a:rPr>
              <a:t>//third form in the forms </a:t>
            </a:r>
            <a:endParaRPr sz="2400" b="0">
              <a:solidFill>
                <a:schemeClr val="dk1"/>
              </a:solidFill>
            </a:endParaRPr>
          </a:p>
          <a:p>
            <a:pPr marL="45720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>
                <a:solidFill>
                  <a:schemeClr val="dk1"/>
                </a:solidFill>
              </a:rPr>
              <a:t>collection</a:t>
            </a:r>
            <a:endParaRPr sz="2400" b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615275" y="1328575"/>
            <a:ext cx="96315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targeting with methods for a type of elements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14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26"/>
          <p:cNvSpPr txBox="1">
            <a:spLocks noGrp="1"/>
          </p:cNvSpPr>
          <p:nvPr>
            <p:ph type="body" idx="1"/>
          </p:nvPr>
        </p:nvSpPr>
        <p:spPr>
          <a:xfrm>
            <a:off x="615300" y="2051400"/>
            <a:ext cx="10961400" cy="23331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&lt;div id="wrapper"&gt;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  &lt;div&gt;Divs in wrapper&lt;/div&gt;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  &lt;div&gt;Divs in wrapper&lt;/div&gt;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&lt;/div&gt;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256" name="Google Shape;256;p26"/>
          <p:cNvSpPr txBox="1">
            <a:spLocks noGrp="1"/>
          </p:cNvSpPr>
          <p:nvPr>
            <p:ph type="body" idx="1"/>
          </p:nvPr>
        </p:nvSpPr>
        <p:spPr>
          <a:xfrm>
            <a:off x="615300" y="4929500"/>
            <a:ext cx="10961400" cy="13776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var wrapper = document.getElementById('wrapper');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var divsInWrapper = wrapper.getElementsByTagName('div');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634200" y="1381700"/>
            <a:ext cx="54618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selecting nested elements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15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615300" y="2051400"/>
            <a:ext cx="10961400" cy="23331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&lt;div id="wrapper"&gt;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  &lt;div&gt;Divs in wrapper&lt;/div&gt;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  &lt;div&gt;Divs in wrapper&lt;/div&gt;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 &lt;/div&gt;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266" name="Google Shape;266;p27"/>
          <p:cNvSpPr txBox="1">
            <a:spLocks noGrp="1"/>
          </p:cNvSpPr>
          <p:nvPr>
            <p:ph type="body" idx="1"/>
          </p:nvPr>
        </p:nvSpPr>
        <p:spPr>
          <a:xfrm>
            <a:off x="615300" y="4929500"/>
            <a:ext cx="10961400" cy="13776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var divsInWrapper = wrapper.querySelectorAll('.wrapper div');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267" name="Google Shape;267;p27"/>
          <p:cNvSpPr txBox="1"/>
          <p:nvPr/>
        </p:nvSpPr>
        <p:spPr>
          <a:xfrm>
            <a:off x="634200" y="1381700"/>
            <a:ext cx="54618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selecting nested elements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8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Selecting ...</a:t>
            </a:r>
            <a:endParaRPr/>
          </a:p>
        </p:txBody>
      </p:sp>
      <p:sp>
        <p:nvSpPr>
          <p:cNvPr id="274" name="Google Shape;274;p28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75" name="Google Shape;275;p28"/>
          <p:cNvSpPr txBox="1">
            <a:spLocks noGrp="1"/>
          </p:cNvSpPr>
          <p:nvPr>
            <p:ph type="body" idx="2"/>
          </p:nvPr>
        </p:nvSpPr>
        <p:spPr>
          <a:xfrm>
            <a:off x="6575450" y="1195931"/>
            <a:ext cx="5426100" cy="4824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dk1"/>
                </a:solidFill>
              </a:rPr>
              <a:t>Return a </a:t>
            </a:r>
            <a:r>
              <a:rPr lang="en-US" sz="2400" b="1" u="sng">
                <a:solidFill>
                  <a:schemeClr val="dk1"/>
                </a:solidFill>
              </a:rPr>
              <a:t>collection of elements</a:t>
            </a:r>
            <a:endParaRPr sz="2400" b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getElementsByTagName</a:t>
            </a:r>
            <a:r>
              <a:rPr lang="en-US" sz="2400">
                <a:solidFill>
                  <a:schemeClr val="dk1"/>
                </a:solidFill>
              </a:rPr>
              <a:t>('tag name');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getElementsByName</a:t>
            </a:r>
            <a:r>
              <a:rPr lang="en-US" sz="2400">
                <a:solidFill>
                  <a:schemeClr val="dk1"/>
                </a:solidFill>
              </a:rPr>
              <a:t>('name');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getElementsByClassName</a:t>
            </a:r>
            <a:r>
              <a:rPr lang="en-US" sz="2400">
                <a:solidFill>
                  <a:schemeClr val="dk1"/>
                </a:solidFill>
              </a:rPr>
              <a:t>('className');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querySelectorAll(‘selector’)</a:t>
            </a:r>
            <a:endParaRPr sz="2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276" name="Google Shape;276;p28"/>
          <p:cNvSpPr txBox="1">
            <a:spLocks noGrp="1"/>
          </p:cNvSpPr>
          <p:nvPr>
            <p:ph type="body" idx="1"/>
          </p:nvPr>
        </p:nvSpPr>
        <p:spPr>
          <a:xfrm>
            <a:off x="190402" y="1195931"/>
            <a:ext cx="5426100" cy="4824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dk1"/>
                </a:solidFill>
              </a:rPr>
              <a:t>Return a </a:t>
            </a:r>
            <a:r>
              <a:rPr lang="en-US" sz="2400" b="1" u="sng">
                <a:solidFill>
                  <a:schemeClr val="dk1"/>
                </a:solidFill>
              </a:rPr>
              <a:t>single element</a:t>
            </a:r>
            <a:endParaRPr sz="2400" b="1" u="sng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getElementById()</a:t>
            </a:r>
            <a:endParaRPr sz="2400"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querySelector(‘selector’)</a:t>
            </a:r>
            <a:endParaRPr sz="2400" b="1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"/>
          <p:cNvSpPr txBox="1"/>
          <p:nvPr/>
        </p:nvSpPr>
        <p:spPr>
          <a:xfrm>
            <a:off x="4327050" y="2045925"/>
            <a:ext cx="3537900" cy="1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Node, Nodes, Nodes List</a:t>
            </a:r>
            <a:endParaRPr sz="3000" b="1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 List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290" name="Google Shape;290;p30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NodeList</a:t>
            </a:r>
            <a:r>
              <a:rPr lang="en-US" sz="2400">
                <a:solidFill>
                  <a:schemeClr val="dk1"/>
                </a:solidFill>
              </a:rPr>
              <a:t> - elements/collection returned by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the DOM API method - </a:t>
            </a:r>
            <a:endParaRPr sz="2400">
              <a:solidFill>
                <a:schemeClr val="dk1"/>
              </a:solidFill>
            </a:endParaRPr>
          </a:p>
          <a:p>
            <a:pPr marL="1587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o"/>
            </a:pPr>
            <a:r>
              <a:rPr lang="en-US" sz="2400">
                <a:solidFill>
                  <a:schemeClr val="dk1"/>
                </a:solidFill>
              </a:rPr>
              <a:t>getElementsByTagName(tagName)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o"/>
            </a:pPr>
            <a:r>
              <a:rPr lang="en-US" sz="2400">
                <a:solidFill>
                  <a:schemeClr val="dk1"/>
                </a:solidFill>
              </a:rPr>
              <a:t>getElementsByName(name)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o"/>
            </a:pPr>
            <a:r>
              <a:rPr lang="en-US" sz="2400">
                <a:solidFill>
                  <a:schemeClr val="dk1"/>
                </a:solidFill>
              </a:rPr>
              <a:t>getElementsByClassName(className)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o"/>
            </a:pPr>
            <a:r>
              <a:rPr lang="en-US" sz="2400">
                <a:solidFill>
                  <a:schemeClr val="dk1"/>
                </a:solidFill>
              </a:rPr>
              <a:t>querySelectorAll(selector)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291" name="Google Shape;291;p30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Node, Nodes, Nodes List</a:t>
            </a:r>
            <a:endParaRPr sz="3900"/>
          </a:p>
        </p:txBody>
      </p:sp>
      <p:sp>
        <p:nvSpPr>
          <p:cNvPr id="292" name="Google Shape;292;p30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 List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299" name="Google Shape;299;p31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NodeList</a:t>
            </a:r>
            <a:r>
              <a:rPr lang="en-US" sz="2400">
                <a:solidFill>
                  <a:schemeClr val="dk1"/>
                </a:solidFill>
              </a:rPr>
              <a:t> is a JavaScript Object</a:t>
            </a:r>
            <a:endParaRPr sz="2400">
              <a:solidFill>
                <a:schemeClr val="dk1"/>
              </a:solidFill>
            </a:endParaRPr>
          </a:p>
          <a:p>
            <a:pPr marL="1587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has </a:t>
            </a:r>
            <a:endParaRPr sz="2400">
              <a:solidFill>
                <a:schemeClr val="dk1"/>
              </a:solidFill>
            </a:endParaRPr>
          </a:p>
          <a:p>
            <a:pPr marL="13716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length property</a:t>
            </a:r>
            <a:endParaRPr sz="2400">
              <a:solidFill>
                <a:schemeClr val="dk1"/>
              </a:solidFill>
            </a:endParaRPr>
          </a:p>
          <a:p>
            <a:pPr marL="13716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index for every node in the list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300" name="Google Shape;300;p31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Node, Nodes, Nodes List</a:t>
            </a:r>
            <a:endParaRPr sz="3900"/>
          </a:p>
        </p:txBody>
      </p:sp>
      <p:sp>
        <p:nvSpPr>
          <p:cNvPr id="301" name="Google Shape;301;p31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Font typeface="Calibri"/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body" idx="1"/>
          </p:nvPr>
        </p:nvSpPr>
        <p:spPr>
          <a:xfrm>
            <a:off x="196766" y="1371604"/>
            <a:ext cx="8182463" cy="4795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45720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browser objects</a:t>
            </a:r>
            <a:endParaRPr sz="2700"/>
          </a:p>
          <a:p>
            <a:pPr marL="45720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DOM, </a:t>
            </a:r>
            <a:r>
              <a:rPr lang="en-US" sz="2700">
                <a:solidFill>
                  <a:schemeClr val="dk1"/>
                </a:solidFill>
              </a:rPr>
              <a:t>DOM API</a:t>
            </a:r>
            <a:endParaRPr sz="2700"/>
          </a:p>
          <a:p>
            <a:pPr marL="45720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/>
              <a:t>selecting DOM elements</a:t>
            </a:r>
            <a:endParaRPr sz="2700"/>
          </a:p>
          <a:p>
            <a:pPr marL="45720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en-US" sz="2700">
                <a:solidFill>
                  <a:schemeClr val="dk1"/>
                </a:solidFill>
              </a:rPr>
              <a:t>Node, nodes, nodeLists(Live&amp;Static)</a:t>
            </a:r>
            <a:endParaRPr sz="27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152" name="Google Shape;152;p14"/>
          <p:cNvSpPr txBox="1">
            <a:spLocks noGrp="1"/>
          </p:cNvSpPr>
          <p:nvPr>
            <p:ph type="sldNum" idx="12"/>
          </p:nvPr>
        </p:nvSpPr>
        <p:spPr>
          <a:xfrm>
            <a:off x="11763375" y="6524625"/>
            <a:ext cx="428625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 List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308" name="Google Shape;308;p32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There are -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live </a:t>
            </a:r>
            <a:r>
              <a:rPr lang="en-US" sz="2400">
                <a:solidFill>
                  <a:schemeClr val="dk1"/>
                </a:solidFill>
              </a:rPr>
              <a:t>node lists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returned by the </a:t>
            </a:r>
            <a:r>
              <a:rPr lang="en-US" sz="2400" b="1">
                <a:solidFill>
                  <a:schemeClr val="lt1"/>
                </a:solidFill>
              </a:rPr>
              <a:t>getElementsBy </a:t>
            </a:r>
            <a:r>
              <a:rPr lang="en-US" sz="2400">
                <a:solidFill>
                  <a:schemeClr val="dk1"/>
                </a:solidFill>
              </a:rPr>
              <a:t>methods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static </a:t>
            </a:r>
            <a:r>
              <a:rPr lang="en-US" sz="2400">
                <a:solidFill>
                  <a:schemeClr val="dk1"/>
                </a:solidFill>
              </a:rPr>
              <a:t>node lists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 sz="2400">
                <a:solidFill>
                  <a:schemeClr val="dk1"/>
                </a:solidFill>
              </a:rPr>
              <a:t>returned by the </a:t>
            </a:r>
            <a:r>
              <a:rPr lang="en-US" sz="2400" b="1">
                <a:solidFill>
                  <a:schemeClr val="lt1"/>
                </a:solidFill>
              </a:rPr>
              <a:t>querySellector </a:t>
            </a:r>
            <a:r>
              <a:rPr lang="en-US" sz="2400">
                <a:solidFill>
                  <a:schemeClr val="dk1"/>
                </a:solidFill>
              </a:rPr>
              <a:t>methods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309" name="Google Shape;309;p32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Node, Nodes, Nodes List</a:t>
            </a:r>
            <a:endParaRPr sz="3900"/>
          </a:p>
        </p:txBody>
      </p:sp>
      <p:sp>
        <p:nvSpPr>
          <p:cNvPr id="310" name="Google Shape;310;p32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Nodes, </a:t>
            </a:r>
            <a:endParaRPr sz="3000"/>
          </a:p>
          <a:p>
            <a:pPr marL="0" lvl="0" indent="0" algn="ctr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Nodes List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endParaRPr/>
          </a:p>
        </p:txBody>
      </p:sp>
      <p:sp>
        <p:nvSpPr>
          <p:cNvPr id="317" name="Google Shape;317;p33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live </a:t>
            </a:r>
            <a:r>
              <a:rPr lang="en-US" sz="2400">
                <a:solidFill>
                  <a:schemeClr val="dk1"/>
                </a:solidFill>
              </a:rPr>
              <a:t>node list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watches for changes in its nodes and reflects them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</a:rPr>
              <a:t>static </a:t>
            </a:r>
            <a:r>
              <a:rPr lang="en-US" sz="2400">
                <a:solidFill>
                  <a:schemeClr val="dk1"/>
                </a:solidFill>
              </a:rPr>
              <a:t>node list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		doesn`t change the data for its nodes if they</a:t>
            </a:r>
            <a:endParaRPr sz="2400">
              <a:solidFill>
                <a:schemeClr val="dk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have been changed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  <p:sp>
        <p:nvSpPr>
          <p:cNvPr id="318" name="Google Shape;318;p33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lnSpc>
                <a:spcPct val="1212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Node, Nodes, Nodes List</a:t>
            </a:r>
            <a:endParaRPr sz="3900"/>
          </a:p>
        </p:txBody>
      </p:sp>
      <p:sp>
        <p:nvSpPr>
          <p:cNvPr id="319" name="Google Shape;319;p33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8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9"/>
          <p:cNvSpPr txBox="1">
            <a:spLocks noGrp="1"/>
          </p:cNvSpPr>
          <p:nvPr>
            <p:ph type="body" idx="1"/>
          </p:nvPr>
        </p:nvSpPr>
        <p:spPr>
          <a:xfrm>
            <a:off x="80375" y="1196125"/>
            <a:ext cx="12055200" cy="52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456915" lvl="0" indent="-45691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</a:pPr>
            <a:r>
              <a:rPr lang="en-US" sz="3200"/>
              <a:t>Vratsa Software – High-Quality Education, Profession and Jobs</a:t>
            </a:r>
            <a:endParaRPr/>
          </a:p>
          <a:p>
            <a:pPr marL="989981" lvl="1" indent="-380762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▪"/>
            </a:pPr>
            <a:r>
              <a:rPr lang="en-US" sz="2900" u="sng">
                <a:solidFill>
                  <a:schemeClr val="hlink"/>
                </a:solidFill>
                <a:hlinkClick r:id="rId3"/>
              </a:rPr>
              <a:t>www.vratsasoftware.com</a:t>
            </a:r>
            <a:r>
              <a:rPr lang="en-US" sz="2900"/>
              <a:t>  </a:t>
            </a:r>
            <a:endParaRPr/>
          </a:p>
          <a:p>
            <a:pPr marL="456915" lvl="0" indent="-45691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</a:pPr>
            <a:r>
              <a:rPr lang="en-US" sz="3200"/>
              <a:t>The Nest Coworking</a:t>
            </a:r>
            <a:endParaRPr sz="3200"/>
          </a:p>
          <a:p>
            <a:pPr marL="989981" lvl="1" indent="-380762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000"/>
              <a:buChar char="▪"/>
            </a:pPr>
            <a:r>
              <a:rPr lang="en-US" sz="3000" u="sng">
                <a:solidFill>
                  <a:schemeClr val="hlink"/>
                </a:solidFill>
                <a:hlinkClick r:id="rId4"/>
              </a:rPr>
              <a:t>www.nest.bg</a:t>
            </a:r>
            <a:r>
              <a:rPr lang="en-US" sz="3000"/>
              <a:t> </a:t>
            </a:r>
            <a:endParaRPr sz="3000"/>
          </a:p>
          <a:p>
            <a:pPr marL="456915" lvl="0" indent="-45691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</a:pPr>
            <a:r>
              <a:rPr lang="en-US" sz="3200"/>
              <a:t>Vratsa Software @ Facebook</a:t>
            </a:r>
            <a:endParaRPr/>
          </a:p>
          <a:p>
            <a:pPr marL="990575" lvl="1" indent="-38099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34465"/>
              </a:buClr>
              <a:buSzPts val="2900"/>
              <a:buChar char="▪"/>
            </a:pPr>
            <a:r>
              <a:rPr lang="en-US" sz="2900" u="sng">
                <a:solidFill>
                  <a:schemeClr val="hlink"/>
                </a:solidFill>
                <a:hlinkClick r:id="rId5"/>
              </a:rPr>
              <a:t>www.fb.com/VratsaSoftware</a:t>
            </a:r>
            <a:r>
              <a:rPr lang="en-US" sz="2900">
                <a:solidFill>
                  <a:srgbClr val="234465"/>
                </a:solidFill>
              </a:rPr>
              <a:t>  </a:t>
            </a:r>
            <a:endParaRPr sz="2900">
              <a:solidFill>
                <a:srgbClr val="234465"/>
              </a:solidFill>
            </a:endParaRPr>
          </a:p>
          <a:p>
            <a:pPr marL="456915" lvl="0" indent="-45691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</a:pPr>
            <a:r>
              <a:rPr lang="en-US" sz="3200"/>
              <a:t>Slack Channel</a:t>
            </a:r>
            <a:endParaRPr sz="3200"/>
          </a:p>
          <a:p>
            <a:pPr marL="989981" lvl="1" indent="-469662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</a:pPr>
            <a:r>
              <a:rPr lang="en-US" sz="3200" u="sng">
                <a:solidFill>
                  <a:schemeClr val="hlink"/>
                </a:solidFill>
                <a:hlinkClick r:id="rId6"/>
              </a:rPr>
              <a:t>www.vso.slack.com</a:t>
            </a:r>
            <a:r>
              <a:rPr lang="en-US" sz="3200"/>
              <a:t> </a:t>
            </a:r>
            <a:endParaRPr sz="3200"/>
          </a:p>
          <a:p>
            <a:pPr marL="456915" lvl="0" indent="-241141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98"/>
              <a:buNone/>
            </a:pPr>
            <a:endParaRPr/>
          </a:p>
        </p:txBody>
      </p:sp>
      <p:sp>
        <p:nvSpPr>
          <p:cNvPr id="620" name="Google Shape;620;p69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047" cy="88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900"/>
              <a:buFont typeface="Calibri"/>
              <a:buNone/>
            </a:pPr>
            <a:r>
              <a:rPr lang="en-US"/>
              <a:t>Trainings @ Vratsa Software</a:t>
            </a:r>
            <a:endParaRPr/>
          </a:p>
        </p:txBody>
      </p:sp>
      <p:pic>
        <p:nvPicPr>
          <p:cNvPr id="621" name="Google Shape;621;p69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860073" y="3265920"/>
            <a:ext cx="1467096" cy="365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69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258777" y="3608627"/>
            <a:ext cx="1118740" cy="1118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69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335284" y="5017461"/>
            <a:ext cx="1042233" cy="1042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/>
        </p:nvSpPr>
        <p:spPr>
          <a:xfrm>
            <a:off x="4400225" y="1959850"/>
            <a:ext cx="3409200" cy="12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browser objects</a:t>
            </a:r>
            <a:endParaRPr sz="4000" b="1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400"/>
          </a:p>
        </p:txBody>
      </p:sp>
      <p:sp>
        <p:nvSpPr>
          <p:cNvPr id="166" name="Google Shape;166;p16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browser objects</a:t>
            </a:r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68" name="Google Shape;168;p16" descr="object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98129" y="1353875"/>
            <a:ext cx="7030995" cy="49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6"/>
          <p:cNvSpPr txBox="1"/>
          <p:nvPr/>
        </p:nvSpPr>
        <p:spPr>
          <a:xfrm>
            <a:off x="261125" y="1353875"/>
            <a:ext cx="3672900" cy="52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b="1" dirty="0">
                <a:solidFill>
                  <a:srgbClr val="DC6E2F"/>
                </a:solidFill>
              </a:rPr>
              <a:t>window </a:t>
            </a:r>
            <a:endParaRPr sz="2700" dirty="0">
              <a:solidFill>
                <a:srgbClr val="595959"/>
              </a:solidFill>
            </a:endParaRPr>
          </a:p>
          <a:p>
            <a:pPr marL="0" lvl="0" indent="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dirty="0">
                <a:solidFill>
                  <a:srgbClr val="434343"/>
                </a:solidFill>
              </a:rPr>
              <a:t>the browser window</a:t>
            </a:r>
            <a:endParaRPr sz="2700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 b="1" dirty="0">
                <a:solidFill>
                  <a:srgbClr val="DC6E2F"/>
                </a:solidFill>
              </a:rPr>
              <a:t>document</a:t>
            </a:r>
            <a:endParaRPr sz="2700" dirty="0">
              <a:solidFill>
                <a:srgbClr val="595959"/>
              </a:solidFill>
            </a:endParaRPr>
          </a:p>
          <a:p>
            <a:pPr marL="457200" lvl="0" indent="-69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dirty="0">
                <a:solidFill>
                  <a:srgbClr val="434343"/>
                </a:solidFill>
              </a:rPr>
              <a:t>the currently open document in the browser</a:t>
            </a:r>
            <a:endParaRPr sz="2700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b="1" dirty="0">
                <a:solidFill>
                  <a:srgbClr val="DC6E2F"/>
                </a:solidFill>
              </a:rPr>
              <a:t>screen</a:t>
            </a:r>
            <a:endParaRPr sz="2700" dirty="0">
              <a:solidFill>
                <a:srgbClr val="595959"/>
              </a:solidFill>
            </a:endParaRPr>
          </a:p>
          <a:p>
            <a:pPr marL="0" lvl="0" indent="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dirty="0">
                <a:solidFill>
                  <a:srgbClr val="434343"/>
                </a:solidFill>
              </a:rPr>
              <a:t>the visual part of the browser</a:t>
            </a:r>
            <a:endParaRPr sz="2700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 dirty="0">
                <a:solidFill>
                  <a:srgbClr val="DC6E2F"/>
                </a:solidFill>
              </a:rPr>
              <a:t>navigator</a:t>
            </a:r>
            <a:endParaRPr sz="2700" dirty="0">
              <a:solidFill>
                <a:srgbClr val="595959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 dirty="0">
                <a:solidFill>
                  <a:srgbClr val="434343"/>
                </a:solidFill>
              </a:rPr>
              <a:t>info about the currents browser</a:t>
            </a:r>
            <a:endParaRPr sz="2700" dirty="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browser objects</a:t>
            </a:r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body" idx="1"/>
          </p:nvPr>
        </p:nvSpPr>
        <p:spPr>
          <a:xfrm>
            <a:off x="615275" y="1830475"/>
            <a:ext cx="10961400" cy="2252700"/>
          </a:xfrm>
          <a:prstGeom prst="rect">
            <a:avLst/>
          </a:prstGeom>
        </p:spPr>
        <p:txBody>
          <a:bodyPr spcFirstLastPara="1" wrap="square" lIns="144000" tIns="108000" rIns="144000" bIns="108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dirty="0" err="1">
                <a:solidFill>
                  <a:schemeClr val="dk1"/>
                </a:solidFill>
              </a:rPr>
              <a:t>document.links</a:t>
            </a:r>
            <a:endParaRPr sz="23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 b="0" dirty="0" err="1">
                <a:solidFill>
                  <a:schemeClr val="dk1"/>
                </a:solidFill>
              </a:rPr>
              <a:t>document.links</a:t>
            </a:r>
            <a:r>
              <a:rPr lang="en-US" sz="2300" b="0" dirty="0">
                <a:solidFill>
                  <a:schemeClr val="dk1"/>
                </a:solidFill>
              </a:rPr>
              <a:t>[0].</a:t>
            </a:r>
            <a:r>
              <a:rPr lang="en-US" sz="2300" b="0" dirty="0" err="1">
                <a:solidFill>
                  <a:schemeClr val="dk1"/>
                </a:solidFill>
              </a:rPr>
              <a:t>href</a:t>
            </a:r>
            <a:r>
              <a:rPr lang="en-US" sz="2300" b="0" dirty="0">
                <a:solidFill>
                  <a:schemeClr val="dk1"/>
                </a:solidFill>
              </a:rPr>
              <a:t> = "yahoo.com";</a:t>
            </a:r>
            <a:endParaRPr sz="23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300" b="0" dirty="0" err="1">
                <a:solidFill>
                  <a:schemeClr val="dk1"/>
                </a:solidFill>
              </a:rPr>
              <a:t>document.write</a:t>
            </a:r>
            <a:r>
              <a:rPr lang="en-US" sz="2300" b="0" dirty="0">
                <a:solidFill>
                  <a:schemeClr val="dk1"/>
                </a:solidFill>
              </a:rPr>
              <a:t>("This is some &lt;b&gt;bold text&lt;/b&gt;");</a:t>
            </a:r>
            <a:endParaRPr sz="2300" b="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 b="0" dirty="0" err="1">
                <a:solidFill>
                  <a:schemeClr val="dk1"/>
                </a:solidFill>
              </a:rPr>
              <a:t>document.location</a:t>
            </a:r>
            <a:endParaRPr sz="2300" b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sz="2300" dirty="0">
              <a:solidFill>
                <a:schemeClr val="dk1"/>
              </a:solidFill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615275" y="1256825"/>
            <a:ext cx="92871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B45F06"/>
                </a:solidFill>
                <a:latin typeface="Roboto"/>
                <a:ea typeface="Roboto"/>
                <a:cs typeface="Roboto"/>
                <a:sym typeface="Roboto"/>
              </a:rPr>
              <a:t>document object methods</a:t>
            </a:r>
            <a:endParaRPr sz="2000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"/>
          <p:cNvSpPr txBox="1"/>
          <p:nvPr/>
        </p:nvSpPr>
        <p:spPr>
          <a:xfrm>
            <a:off x="4529550" y="2221075"/>
            <a:ext cx="31329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DOM</a:t>
            </a:r>
            <a:endParaRPr sz="4800" b="1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>
            <a:spLocks noGrp="1"/>
          </p:cNvSpPr>
          <p:nvPr>
            <p:ph type="pic" idx="2"/>
          </p:nvPr>
        </p:nvSpPr>
        <p:spPr>
          <a:xfrm>
            <a:off x="190405" y="1355077"/>
            <a:ext cx="3889500" cy="53664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Document </a:t>
            </a:r>
            <a:endParaRPr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Object </a:t>
            </a:r>
            <a:endParaRPr/>
          </a:p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/>
              <a:t>Model</a:t>
            </a: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body" idx="1"/>
          </p:nvPr>
        </p:nvSpPr>
        <p:spPr>
          <a:xfrm>
            <a:off x="4795936" y="1353867"/>
            <a:ext cx="7199400" cy="5028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a web page is loaded, the browser creates a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ocument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bject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odel of the page.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 DOM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is constructed as a tree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all the elements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document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DOM</a:t>
            </a:r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5" name="Google Shape;195;p19" descr="Bush3v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87175" y="3023450"/>
            <a:ext cx="2904825" cy="369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>
            <a:spLocks noGrp="1"/>
          </p:cNvSpPr>
          <p:nvPr>
            <p:ph type="body" idx="1"/>
          </p:nvPr>
        </p:nvSpPr>
        <p:spPr>
          <a:xfrm>
            <a:off x="190402" y="1195931"/>
            <a:ext cx="5426100" cy="4824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190500" marR="1905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 DOM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an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 Model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It defines: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 elements as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objects</a:t>
            </a:r>
            <a:endParaRPr sz="19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Properties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all HTML elements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Methods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all HTML elements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Events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all HTML elements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600"/>
              </a:spcAft>
              <a:buNone/>
            </a:pP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90405" y="100750"/>
            <a:ext cx="9506100" cy="882600"/>
          </a:xfrm>
          <a:prstGeom prst="rect">
            <a:avLst/>
          </a:prstGeom>
        </p:spPr>
        <p:txBody>
          <a:bodyPr spcFirstLastPara="1" wrap="square" lIns="108000" tIns="36000" rIns="108000" bIns="36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DOM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sldNum" idx="12"/>
          </p:nvPr>
        </p:nvSpPr>
        <p:spPr>
          <a:xfrm>
            <a:off x="11566412" y="6397196"/>
            <a:ext cx="428700" cy="308700"/>
          </a:xfrm>
          <a:prstGeom prst="rect">
            <a:avLst/>
          </a:prstGeom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20"/>
          <p:cNvSpPr txBox="1">
            <a:spLocks noGrp="1"/>
          </p:cNvSpPr>
          <p:nvPr>
            <p:ph type="body" idx="2"/>
          </p:nvPr>
        </p:nvSpPr>
        <p:spPr>
          <a:xfrm>
            <a:off x="6575450" y="1195931"/>
            <a:ext cx="5426100" cy="4824000"/>
          </a:xfrm>
          <a:prstGeom prst="rect">
            <a:avLst/>
          </a:prstGeom>
        </p:spPr>
        <p:txBody>
          <a:bodyPr spcFirstLastPara="1" wrap="square" lIns="108000" tIns="36000" rIns="108000" bIns="36000" anchor="t" anchorCtr="0">
            <a:noAutofit/>
          </a:bodyPr>
          <a:lstStyle/>
          <a:p>
            <a:pPr marL="190500" marR="1905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 DOM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an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(Programming Interface) for </a:t>
            </a:r>
            <a:r>
              <a:rPr lang="en-US" sz="19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can add/change/remove HTML elements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can add/change/remove HTML attributes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can add/change/remove CSS styles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can react to HTML events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700" marR="1905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can add/change/remove HTML events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600"/>
              </a:spcAft>
              <a:buNone/>
            </a:pPr>
            <a:endParaRPr sz="4198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/>
        </p:nvSpPr>
        <p:spPr>
          <a:xfrm>
            <a:off x="4327050" y="2248440"/>
            <a:ext cx="35379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Selecting DOM elements</a:t>
            </a:r>
            <a:endParaRPr sz="30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SoftUni3_1">
  <a:themeElements>
    <a:clrScheme name="Custom 2">
      <a:dk1>
        <a:srgbClr val="474A8A"/>
      </a:dk1>
      <a:lt1>
        <a:srgbClr val="C2C906"/>
      </a:lt1>
      <a:dk2>
        <a:srgbClr val="474A8A"/>
      </a:dk2>
      <a:lt2>
        <a:srgbClr val="FFFFFF"/>
      </a:lt2>
      <a:accent1>
        <a:srgbClr val="72F76D"/>
      </a:accent1>
      <a:accent2>
        <a:srgbClr val="00B050"/>
      </a:accent2>
      <a:accent3>
        <a:srgbClr val="44A9F8"/>
      </a:accent3>
      <a:accent4>
        <a:srgbClr val="308FA0"/>
      </a:accent4>
      <a:accent5>
        <a:srgbClr val="67748E"/>
      </a:accent5>
      <a:accent6>
        <a:srgbClr val="F4F5F7"/>
      </a:accent6>
      <a:hlink>
        <a:srgbClr val="5AF244"/>
      </a:hlink>
      <a:folHlink>
        <a:srgbClr val="F6C7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808</Words>
  <Application>Microsoft Office PowerPoint</Application>
  <PresentationFormat>По избор</PresentationFormat>
  <Paragraphs>234</Paragraphs>
  <Slides>24</Slides>
  <Notes>24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24</vt:i4>
      </vt:variant>
    </vt:vector>
  </HeadingPairs>
  <TitlesOfParts>
    <vt:vector size="30" baseType="lpstr">
      <vt:lpstr>Arial</vt:lpstr>
      <vt:lpstr>Calibri</vt:lpstr>
      <vt:lpstr>Noto Sans Symbols</vt:lpstr>
      <vt:lpstr>Consolas</vt:lpstr>
      <vt:lpstr>Roboto</vt:lpstr>
      <vt:lpstr>1_SoftUni3_1</vt:lpstr>
      <vt:lpstr>JavaScript   DOM document oject model</vt:lpstr>
      <vt:lpstr>Table of Contents</vt:lpstr>
      <vt:lpstr>Презентация на PowerPoint</vt:lpstr>
      <vt:lpstr>browser objects</vt:lpstr>
      <vt:lpstr>browser objects</vt:lpstr>
      <vt:lpstr>Презентация на PowerPoint</vt:lpstr>
      <vt:lpstr>DOM</vt:lpstr>
      <vt:lpstr>DOM</vt:lpstr>
      <vt:lpstr>Презентация на PowerPoint</vt:lpstr>
      <vt:lpstr>Selecting ...</vt:lpstr>
      <vt:lpstr>Selecting ...</vt:lpstr>
      <vt:lpstr>Selecting ...</vt:lpstr>
      <vt:lpstr>Selecting ...</vt:lpstr>
      <vt:lpstr>Selecting ...</vt:lpstr>
      <vt:lpstr>Selecting ...</vt:lpstr>
      <vt:lpstr>Selecting ...</vt:lpstr>
      <vt:lpstr>Презентация на PowerPoint</vt:lpstr>
      <vt:lpstr>Node, Nodes, Nodes List</vt:lpstr>
      <vt:lpstr>Node, Nodes, Nodes List</vt:lpstr>
      <vt:lpstr>Node, Nodes, Nodes List</vt:lpstr>
      <vt:lpstr>Node, Nodes, Nodes List</vt:lpstr>
      <vt:lpstr>Презентация на PowerPoint</vt:lpstr>
      <vt:lpstr>Презентация на PowerPoint</vt:lpstr>
      <vt:lpstr>Trainings @ Vratsa Software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  DOM document oject model</dc:title>
  <dc:creator>Milena</dc:creator>
  <cp:lastModifiedBy>Ariel</cp:lastModifiedBy>
  <cp:revision>4</cp:revision>
  <dcterms:modified xsi:type="dcterms:W3CDTF">2020-06-14T12:36:44Z</dcterms:modified>
</cp:coreProperties>
</file>